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337" r:id="rId2"/>
    <p:sldId id="335" r:id="rId3"/>
    <p:sldId id="336" r:id="rId4"/>
  </p:sldIdLst>
  <p:sldSz cx="12192000" cy="6858000"/>
  <p:notesSz cx="6858000" cy="9144000"/>
  <p:embeddedFontLst>
    <p:embeddedFont>
      <p:font typeface="맑은 고딕" panose="020B0503020000020004" pitchFamily="50" charset="-127"/>
      <p:regular r:id="rId6"/>
      <p:bold r:id="rId7"/>
    </p:embeddedFont>
    <p:embeddedFont>
      <p:font typeface="Noto Sans KR" panose="020B0500000000000000" pitchFamily="34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 없는 구역" id="{31EBAE96-B731-4ACE-B7BB-F47608076F1E}">
          <p14:sldIdLst>
            <p14:sldId id="337"/>
            <p14:sldId id="335"/>
            <p14:sldId id="3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A0A0"/>
    <a:srgbClr val="FFD042"/>
    <a:srgbClr val="2C46DF"/>
    <a:srgbClr val="44546A"/>
    <a:srgbClr val="F7F7F7"/>
    <a:srgbClr val="EBF1F9"/>
    <a:srgbClr val="F0F4FA"/>
    <a:srgbClr val="F5F6FD"/>
    <a:srgbClr val="DBDFF9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DFCAF8-DD79-4E52-A6E2-63854C13F3AB}" v="284" dt="2021-03-25T02:59:28.5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4" autoAdjust="0"/>
    <p:restoredTop sz="93955" autoAdjust="0"/>
  </p:normalViewPr>
  <p:slideViewPr>
    <p:cSldViewPr snapToGrid="0">
      <p:cViewPr varScale="1">
        <p:scale>
          <a:sx n="80" d="100"/>
          <a:sy n="80" d="100"/>
        </p:scale>
        <p:origin x="782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viewProps" Target="viewProps.xml"/><Relationship Id="rId5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fld id="{FE768D18-069D-4EC7-A961-B00E3B926515}" type="datetimeFigureOut">
              <a:rPr lang="ko-KR" altLang="en-US" smtClean="0"/>
              <a:pPr/>
              <a:t>2021-04-05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fld id="{3E967378-E1C3-478A-8427-12BEE2AA5EE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8958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967378-E1C3-478A-8427-12BEE2AA5EE1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2602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967378-E1C3-478A-8427-12BEE2AA5EE1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4199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C8CEF0-B7CA-4971-8A58-CD2B437ACA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B12838-0C89-43BD-9BDB-5657173A7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78F993-BA7F-427E-A058-6684B3DD2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00764D-3DDE-468F-B84C-1FD82C98F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9D56B7-C21B-44B0-8E0B-544DF5ABE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874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C5CECC-248C-4C60-BFD7-F6C25072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5043F2-CD21-459E-AAD2-92F72A45F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BA9021-4DA1-4F03-8EFC-E4AF15624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450021-D4F5-4B5E-8B44-B65D98DD7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3A17EE-09C4-4E39-A21D-B8347F0A5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455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112F79-6A8C-43F6-A49E-D0BFF0130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F01C3A-5D15-4033-9A4A-1743996E63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76D4AA-8BAF-41E1-9EB2-49D1DB6D3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F6F912-5085-4539-A784-87EF23FF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C2F1F9-51C0-42E8-87F6-1865CB497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972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BAAA0-1A1E-4B85-A89B-30F3A8C77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2BACB7-4900-43D3-9ED3-44D481FE5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C7ED04-C217-4114-9EA1-C70851548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A138DF-9A9E-4511-AC19-E794B7AC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0371B5-7146-4CB3-8158-B430F13E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355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AE009E-839C-4554-82CB-DD31DE154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9CDB79-DED9-443A-AD20-599A08B67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72CB4A-71D4-4B98-94A3-865B0A90D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7AE239-D101-422E-89B5-24C087A02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A34B7A-A7BC-4697-A3D4-025E3DAE0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738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54185A-F096-440A-9E3E-AD0D3B0CE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5E4ECF-FCE4-4B2C-AC12-16D5806963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0EB6F7-F1BE-4831-A21A-7DABE8A43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8A6A74-AB64-43D6-A94A-0470EB38F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3188E3-A621-4469-9FA8-EB55A998C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8DB071-150C-4A0F-80DF-F7FA7C19D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000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FFB40C-3EF7-4220-BA3A-FD2CF1CCF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8EFAC3-6348-4B2A-981A-18CBB37AF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35C0E8-2DEC-459E-B60A-56DB12C70A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B01138-A203-4871-BC96-8A326408AE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854185-BD9B-45A3-9769-3337B79C0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00FCDA-BB94-43E2-8E33-6CC041EB6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29D6063-3F2B-4FC9-BC51-D84498FEA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AEF309-5507-4B2B-9A17-A99F5E901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33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413BCB-0975-4F66-91B2-C6F453AA3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CC50405-8E35-4170-A9B9-04D11D537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FA5BFC-E922-4E5D-A8E6-BD3EA194A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D732DE-53DA-4A35-8832-5133538D9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227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BA7DB5B-E64C-4039-B8C5-BD912E39F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423BCA-34A5-422D-9C55-F6114D28B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1C2832-2E2D-4CE0-9AED-2218C1250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7331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2FFEA-D2EA-4F51-8F59-34318C961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AAB390-C141-4D23-9D20-A54E3A57F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61F362-D415-4207-A112-D15970CC2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D89E44-127C-4A77-AE3B-9BC0321A1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F0B215-9568-4F29-872B-0CCFC527A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86DF65-665F-4029-80B2-9C68E1475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725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03883-7FD2-4557-89F7-BEC7D5062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BEA285-FD32-4E6C-A5C7-3460766B03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D18D52-EB29-4935-AB95-ED37008CC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A31CAC-0638-4E35-81B2-7D8E2A7E4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A8B3B-7931-4340-B786-37AAADC64593}" type="datetimeFigureOut">
              <a:rPr lang="ko-KR" altLang="en-US" smtClean="0"/>
              <a:t>2021-04-05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873AD8-7041-40DF-91B0-8897414D1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E6D76C-D303-4F88-BAA8-77B8D88A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A20ED-B3C4-486C-A9DA-2AFCDBA6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262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BC025B-3426-4FC9-B9A6-B8B8924E0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B55812-C1CA-4DA1-ADAC-4E5F390BC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6304B7-2AF6-40C5-B4EB-7D9C460210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fld id="{911A8B3B-7931-4340-B786-37AAADC64593}" type="datetimeFigureOut">
              <a:rPr lang="ko-KR" altLang="en-US" smtClean="0"/>
              <a:pPr/>
              <a:t>2021-04-05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4A05BA-4512-48E2-8544-3912A2E130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470E8C-EC9E-40FF-8E3B-6A74991314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fld id="{428A20ED-B3C4-486C-A9DA-2AFCDBA622E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6905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aggle.com/olistbr/brazilian-ecommerce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B29CED5C-F0E4-40D9-8B6E-CB5599087DCC}"/>
              </a:ext>
            </a:extLst>
          </p:cNvPr>
          <p:cNvGrpSpPr/>
          <p:nvPr/>
        </p:nvGrpSpPr>
        <p:grpSpPr>
          <a:xfrm>
            <a:off x="1990775" y="122648"/>
            <a:ext cx="8210451" cy="679719"/>
            <a:chOff x="490814" y="122648"/>
            <a:chExt cx="8210451" cy="67971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883A6F-3718-44F1-8D4C-A4113DA5A53E}"/>
                </a:ext>
              </a:extLst>
            </p:cNvPr>
            <p:cNvSpPr txBox="1"/>
            <p:nvPr/>
          </p:nvSpPr>
          <p:spPr>
            <a:xfrm>
              <a:off x="490814" y="122648"/>
              <a:ext cx="82104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브라질 </a:t>
              </a:r>
              <a:r>
                <a:rPr lang="ko-KR" altLang="en-US" sz="2000" b="1" dirty="0" err="1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이커머스</a:t>
              </a:r>
              <a:r>
                <a:rPr lang="en-US" altLang="ko-KR" sz="2000" b="1" dirty="0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ko-KR" altLang="en-US" sz="2000" b="1" dirty="0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플랫폼 고객 만족 분석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CE899F-876B-4E16-A37C-FB86BB2C63C7}"/>
                </a:ext>
              </a:extLst>
            </p:cNvPr>
            <p:cNvSpPr txBox="1"/>
            <p:nvPr/>
          </p:nvSpPr>
          <p:spPr>
            <a:xfrm>
              <a:off x="490814" y="494590"/>
              <a:ext cx="82104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고객 만족 데이터 분석을 통한 사업 개선 방향 제시 및 만족도 점수 예측 모델 개발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DE88A42-BB62-46F4-A5F3-518C018117B0}"/>
              </a:ext>
            </a:extLst>
          </p:cNvPr>
          <p:cNvSpPr txBox="1"/>
          <p:nvPr/>
        </p:nvSpPr>
        <p:spPr>
          <a:xfrm>
            <a:off x="3928727" y="1261944"/>
            <a:ext cx="3435207" cy="247760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171450" indent="-1714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EDA</a:t>
            </a:r>
          </a:p>
          <a:p>
            <a:pPr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1)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고객 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&amp;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고객 데이터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marL="171450" indent="-171450">
              <a:spcBef>
                <a:spcPts val="600"/>
              </a:spcBef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고객은 약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97%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이상이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1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회만 구매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marL="171450" indent="-171450">
              <a:spcBef>
                <a:spcPts val="600"/>
              </a:spcBef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반면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,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판매자는 지속적 상품 판매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(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상대적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)</a:t>
            </a:r>
          </a:p>
          <a:p>
            <a:pPr marL="171450" indent="-171450">
              <a:spcBef>
                <a:spcPts val="600"/>
              </a:spcBef>
              <a:buFontTx/>
              <a:buChar char="-"/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2)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리뷰 데이터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marL="171450" indent="-171450">
              <a:spcBef>
                <a:spcPts val="600"/>
              </a:spcBef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전체 리뷰 중 불만족 비율이 약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23%(1~3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점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)</a:t>
            </a:r>
          </a:p>
          <a:p>
            <a:pPr marL="171450" indent="-171450">
              <a:spcBef>
                <a:spcPts val="600"/>
              </a:spcBef>
              <a:buFontTx/>
              <a:buChar char="-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리뷰 </a:t>
            </a:r>
            <a:r>
              <a:rPr lang="ko-KR" altLang="en-US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커멘트에서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전반적으로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Product, delivery(receive, came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등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)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이 언급이 많이 된 것으로 보아 배송 관련 사항이 많을 것으로 판단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2584FC-AE8C-40CB-875A-101D1B96DF68}"/>
              </a:ext>
            </a:extLst>
          </p:cNvPr>
          <p:cNvSpPr txBox="1"/>
          <p:nvPr/>
        </p:nvSpPr>
        <p:spPr>
          <a:xfrm>
            <a:off x="3812826" y="885122"/>
            <a:ext cx="1919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Preprocessing </a:t>
            </a:r>
          </a:p>
        </p:txBody>
      </p:sp>
      <p:pic>
        <p:nvPicPr>
          <p:cNvPr id="41" name="Picture 4">
            <a:extLst>
              <a:ext uri="{FF2B5EF4-FFF2-40B4-BE49-F238E27FC236}">
                <a16:creationId xmlns:a16="http://schemas.microsoft.com/office/drawing/2014/main" id="{968E74B6-9D85-4193-8A73-631C9C79B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4895" y="4019154"/>
            <a:ext cx="4027030" cy="2504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540366-E606-4ACB-856E-202F7DDDC357}"/>
              </a:ext>
            </a:extLst>
          </p:cNvPr>
          <p:cNvSpPr txBox="1"/>
          <p:nvPr/>
        </p:nvSpPr>
        <p:spPr>
          <a:xfrm>
            <a:off x="352901" y="835755"/>
            <a:ext cx="1442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0. Summary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75F5D2-10CA-4EF7-8C9D-624851C9A79B}"/>
              </a:ext>
            </a:extLst>
          </p:cNvPr>
          <p:cNvSpPr txBox="1"/>
          <p:nvPr/>
        </p:nvSpPr>
        <p:spPr>
          <a:xfrm>
            <a:off x="327516" y="3625808"/>
            <a:ext cx="3413082" cy="28469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171450" indent="-171450" defTabSz="1800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프로젝트 배경 및 목표 선정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- </a:t>
            </a:r>
            <a:r>
              <a:rPr lang="en-US" altLang="ko-KR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Olist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수익 구조 </a:t>
            </a:r>
            <a:r>
              <a:rPr lang="en-US" altLang="ko-KR" sz="1200" b="1" i="0" dirty="0">
                <a:solidFill>
                  <a:schemeClr val="tx2">
                    <a:lumMod val="75000"/>
                  </a:schemeClr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200" b="1" i="0" dirty="0">
                <a:solidFill>
                  <a:schemeClr val="tx2">
                    <a:lumMod val="75000"/>
                  </a:schemeClr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판매자를 통한 수익 창출</a:t>
            </a:r>
            <a:endParaRPr lang="en-US" altLang="ko-KR" sz="1200" b="1" i="0" dirty="0">
              <a:solidFill>
                <a:schemeClr val="tx2">
                  <a:lumMod val="75000"/>
                </a:schemeClr>
              </a:solidFill>
              <a:effectLst/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b="1" i="0" dirty="0">
                <a:solidFill>
                  <a:schemeClr val="tx2">
                    <a:lumMod val="75000"/>
                  </a:schemeClr>
                </a:solidFill>
                <a:effectLst/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</a:t>
            </a: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- 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판매자가 잔존하여 지속적인 판매를 해야</a:t>
            </a:r>
            <a:b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</a:b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	   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기업 수익이 증가</a:t>
            </a:r>
            <a:endParaRPr lang="en-US" altLang="ko-KR" sz="1200" dirty="0">
              <a:solidFill>
                <a:srgbClr val="282828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l" defTabSz="180000">
              <a:spcBef>
                <a:spcPts val="600"/>
              </a:spcBef>
            </a:pP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	- 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판매자의 지속 성장이 중요한데</a:t>
            </a: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만족도</a:t>
            </a: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점수가 </a:t>
            </a: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	   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낮을수록 성장에 악영향을 미칠 것으로 예측</a:t>
            </a:r>
            <a:endParaRPr lang="en-US" altLang="ko-KR" sz="1200" dirty="0">
              <a:solidFill>
                <a:srgbClr val="282828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171450" indent="-171450" algn="l" defTabSz="180000">
              <a:spcBef>
                <a:spcPts val="600"/>
              </a:spcBef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rgbClr val="282828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171450" indent="-171450" algn="l" defTabSz="1800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프로젝트 목표</a:t>
            </a:r>
            <a:endParaRPr lang="en-US" altLang="ko-KR" sz="1200" dirty="0">
              <a:solidFill>
                <a:srgbClr val="282828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l" defTabSz="180000">
              <a:spcBef>
                <a:spcPts val="600"/>
              </a:spcBef>
            </a:pP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	1) 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데이터 분석을 통한 비즈니스 현황 파악</a:t>
            </a:r>
            <a:b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</a:b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		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및 사업 개선 방향 제시</a:t>
            </a:r>
            <a:endParaRPr lang="en-US" altLang="ko-KR" sz="1200" dirty="0">
              <a:solidFill>
                <a:srgbClr val="282828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l" defTabSz="180000">
              <a:spcBef>
                <a:spcPts val="600"/>
              </a:spcBef>
            </a:pP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	2) 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실제</a:t>
            </a: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en-US" altLang="ko-KR" sz="1200" dirty="0" err="1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Olist</a:t>
            </a: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DB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에서 만족도 데이터가 없는</a:t>
            </a:r>
            <a:b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</a:br>
            <a:r>
              <a:rPr lang="en-US" altLang="ko-KR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		</a:t>
            </a:r>
            <a:r>
              <a:rPr lang="ko-KR" altLang="en-US" sz="1200" dirty="0">
                <a:solidFill>
                  <a:srgbClr val="282828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구매 건의 만족도 점수 예측 모델 개발</a:t>
            </a:r>
            <a:endParaRPr lang="en-US" altLang="ko-KR" sz="1200" dirty="0">
              <a:solidFill>
                <a:srgbClr val="282828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6EA90D-DCCB-4B3C-AE2F-EC252114ABAF}"/>
              </a:ext>
            </a:extLst>
          </p:cNvPr>
          <p:cNvSpPr txBox="1"/>
          <p:nvPr/>
        </p:nvSpPr>
        <p:spPr>
          <a:xfrm>
            <a:off x="352901" y="3282345"/>
            <a:ext cx="2898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1. Goal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42561E71-F0DD-46C4-AFD2-208A0FFC6563}"/>
              </a:ext>
            </a:extLst>
          </p:cNvPr>
          <p:cNvCxnSpPr>
            <a:cxnSpLocks/>
          </p:cNvCxnSpPr>
          <p:nvPr/>
        </p:nvCxnSpPr>
        <p:spPr>
          <a:xfrm>
            <a:off x="86360" y="782460"/>
            <a:ext cx="1201928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F0C2C8FB-F95C-46B5-AF84-97EC1ECEDD6A}"/>
              </a:ext>
            </a:extLst>
          </p:cNvPr>
          <p:cNvGrpSpPr/>
          <p:nvPr/>
        </p:nvGrpSpPr>
        <p:grpSpPr>
          <a:xfrm>
            <a:off x="7689464" y="897252"/>
            <a:ext cx="2377440" cy="2102718"/>
            <a:chOff x="7689464" y="897252"/>
            <a:chExt cx="2377440" cy="2102718"/>
          </a:xfrm>
        </p:grpSpPr>
        <p:pic>
          <p:nvPicPr>
            <p:cNvPr id="38" name="Picture 2">
              <a:extLst>
                <a:ext uri="{FF2B5EF4-FFF2-40B4-BE49-F238E27FC236}">
                  <a16:creationId xmlns:a16="http://schemas.microsoft.com/office/drawing/2014/main" id="{0C754DB6-B942-463A-8D00-752908ACC5F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13"/>
            <a:stretch/>
          </p:blipFill>
          <p:spPr bwMode="auto">
            <a:xfrm>
              <a:off x="7809964" y="1285176"/>
              <a:ext cx="2136441" cy="17147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51E1DB5-EC0B-46EF-8A9E-5549C04CE6F1}"/>
                </a:ext>
              </a:extLst>
            </p:cNvPr>
            <p:cNvSpPr txBox="1"/>
            <p:nvPr/>
          </p:nvSpPr>
          <p:spPr>
            <a:xfrm>
              <a:off x="7689464" y="897252"/>
              <a:ext cx="2377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고객별 첫 </a:t>
              </a:r>
              <a:r>
                <a:rPr lang="ko-KR" altLang="en-US" sz="1100" b="1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구매월</a:t>
              </a:r>
              <a:endParaRPr lang="en-US" altLang="ko-KR" sz="1100" b="1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  <a:p>
              <a:pPr algn="ctr"/>
              <a:r>
                <a:rPr lang="ko-KR" altLang="en-US" sz="11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대비 재구매 건수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5334C2D-2480-481D-92D4-99331A31564F}"/>
              </a:ext>
            </a:extLst>
          </p:cNvPr>
          <p:cNvGrpSpPr/>
          <p:nvPr/>
        </p:nvGrpSpPr>
        <p:grpSpPr>
          <a:xfrm>
            <a:off x="9308639" y="1592408"/>
            <a:ext cx="2499619" cy="2125775"/>
            <a:chOff x="9308639" y="1592408"/>
            <a:chExt cx="2499619" cy="2125775"/>
          </a:xfrm>
        </p:grpSpPr>
        <p:pic>
          <p:nvPicPr>
            <p:cNvPr id="39" name="Picture 12">
              <a:extLst>
                <a:ext uri="{FF2B5EF4-FFF2-40B4-BE49-F238E27FC236}">
                  <a16:creationId xmlns:a16="http://schemas.microsoft.com/office/drawing/2014/main" id="{71BF5169-BC15-4E54-B37F-2327C931E4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13"/>
            <a:stretch/>
          </p:blipFill>
          <p:spPr bwMode="auto">
            <a:xfrm>
              <a:off x="9308639" y="2003389"/>
              <a:ext cx="2499619" cy="17147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D50DB78-9200-4115-A5DC-B7F7DEDCBD8F}"/>
                </a:ext>
              </a:extLst>
            </p:cNvPr>
            <p:cNvSpPr txBox="1"/>
            <p:nvPr/>
          </p:nvSpPr>
          <p:spPr>
            <a:xfrm>
              <a:off x="9369728" y="1592408"/>
              <a:ext cx="2377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100" b="1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판매자별</a:t>
              </a:r>
              <a:r>
                <a:rPr lang="ko-KR" altLang="en-US" sz="11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 첫 </a:t>
              </a:r>
              <a:r>
                <a:rPr lang="ko-KR" altLang="en-US" sz="1100" b="1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판매월</a:t>
              </a:r>
              <a:endParaRPr lang="en-US" altLang="ko-KR" sz="1100" b="1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  <a:p>
              <a:pPr algn="ctr"/>
              <a:r>
                <a:rPr lang="ko-KR" altLang="en-US" sz="11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대비 </a:t>
              </a:r>
              <a:r>
                <a:rPr lang="ko-KR" altLang="en-US" sz="1100" b="1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잔존율</a:t>
              </a:r>
              <a:r>
                <a:rPr lang="en-US" altLang="ko-KR" sz="1100" b="1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(%)</a:t>
              </a:r>
              <a:endParaRPr lang="ko-KR" altLang="en-US" sz="1100" b="1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</p:grpSp>
      <p:pic>
        <p:nvPicPr>
          <p:cNvPr id="37" name="그림 36">
            <a:extLst>
              <a:ext uri="{FF2B5EF4-FFF2-40B4-BE49-F238E27FC236}">
                <a16:creationId xmlns:a16="http://schemas.microsoft.com/office/drawing/2014/main" id="{28A2C34C-DEE9-4C25-894A-94D66FCA1F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08217" y="3997792"/>
            <a:ext cx="2000041" cy="273548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8CA91D78-EB3D-4572-88DB-189EF40577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2442" y="3997792"/>
            <a:ext cx="1837646" cy="252605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0D98701-6EA6-4675-91EA-EB424990C19B}"/>
              </a:ext>
            </a:extLst>
          </p:cNvPr>
          <p:cNvSpPr txBox="1"/>
          <p:nvPr/>
        </p:nvSpPr>
        <p:spPr>
          <a:xfrm>
            <a:off x="327516" y="1179218"/>
            <a:ext cx="3187502" cy="200054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171450" indent="-1714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(Kaggle)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브라질 </a:t>
            </a:r>
            <a:r>
              <a:rPr lang="ko-KR" altLang="en-US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이커머스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기업 데이터셋</a:t>
            </a:r>
            <a:r>
              <a:rPr lang="en-US" altLang="ko-KR" sz="8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hlinkClick r:id="rId8"/>
              </a:rPr>
              <a:t>https://www.kaggle.com/olistbr/brazilian-ecommerce</a:t>
            </a:r>
            <a:br>
              <a:rPr lang="en-US" altLang="ko-KR" sz="8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-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실제 기업 데이터를 활용하여 비즈니스 문제 정의 및 인사이트 도출을 위함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marL="171450" indent="-1714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프로젝트 기간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: 21.02.01 – 21.03.25(8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주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)</a:t>
            </a:r>
            <a:endParaRPr lang="ko-KR" altLang="en-US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marL="171450" indent="-1714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프로젝트 참여 인원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: 3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명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marL="171450" indent="-1714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언어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: Python </a:t>
            </a:r>
          </a:p>
          <a:p>
            <a:pPr marL="171450" indent="-171450" defTabSz="1800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기술스택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: Pandas, </a:t>
            </a:r>
            <a:r>
              <a:rPr lang="en-US" altLang="ko-KR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Numpy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, Seaborn, 					 Matplotlib, </a:t>
            </a:r>
            <a:r>
              <a:rPr lang="en-US" altLang="ko-KR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Sklearn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, </a:t>
            </a:r>
            <a:r>
              <a:rPr lang="en-US" altLang="ko-KR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lightGBM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186912F6-C5D3-4364-B913-D131A1E5E2CC}"/>
              </a:ext>
            </a:extLst>
          </p:cNvPr>
          <p:cNvSpPr/>
          <p:nvPr/>
        </p:nvSpPr>
        <p:spPr>
          <a:xfrm>
            <a:off x="4020940" y="4295775"/>
            <a:ext cx="2151260" cy="20933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549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21210C9E-5D67-489A-B681-1F60B642150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714407" y="3259503"/>
            <a:ext cx="2880000" cy="7200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54E53F6-0BAA-4982-A0E5-E38D4D581CA9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714407" y="4510763"/>
            <a:ext cx="2880000" cy="7200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069186F1-0F66-4057-B9A4-BB3AE579B5B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714407" y="5791047"/>
            <a:ext cx="2880000" cy="7200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51B6B92-8575-4FA0-B452-0A2A8F4ACC7E}"/>
              </a:ext>
            </a:extLst>
          </p:cNvPr>
          <p:cNvSpPr txBox="1"/>
          <p:nvPr/>
        </p:nvSpPr>
        <p:spPr>
          <a:xfrm>
            <a:off x="196465" y="1233254"/>
            <a:ext cx="3889760" cy="437042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171450" indent="-171450" defTabSz="1800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Feature Engineering</a:t>
            </a:r>
          </a:p>
          <a:p>
            <a:pPr defTabSz="180000">
              <a:lnSpc>
                <a:spcPct val="150000"/>
              </a:lnSpc>
              <a:spcBef>
                <a:spcPts val="600"/>
              </a:spcBef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기준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: </a:t>
            </a:r>
            <a:r>
              <a:rPr lang="en-US" altLang="ko-KR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Olist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측에서 리뷰가 있는 데이터만 추출하여 제공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리뷰가 없는 데이터에 적용 가능한 변수 생성이 목표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marL="228600" indent="-228600" defTabSz="180000">
              <a:spcBef>
                <a:spcPts val="600"/>
              </a:spcBef>
              <a:buAutoNum type="arabicParenR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목표 변수 선정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- review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score 1,0 (1 = 1~3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점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/ 0 = 4~5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점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)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불만 사항 개선으로 판매자 수익성 및 </a:t>
            </a:r>
            <a:r>
              <a:rPr lang="ko-KR" altLang="en-US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잔존율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향상을 위해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	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1~3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점의 만족도 점수를 주 관심 대상으로 선정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2)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리뷰 코멘트 분석 결과 관련 변수 생성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- Product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기준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) 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 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상품의 설명 글의 길이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상품 사진 개수 등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배송 기준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)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구매 요청 시점 기준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특정 소요 일수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	(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배송 완료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,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상품 준비 등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)</a:t>
            </a: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과거의 배송 내역 반영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	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구매 요청 시점 기준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직전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3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개월의 배송 특징 변수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E9D9F2-50E9-4D15-8081-4CDBBF01161E}"/>
              </a:ext>
            </a:extLst>
          </p:cNvPr>
          <p:cNvSpPr txBox="1"/>
          <p:nvPr/>
        </p:nvSpPr>
        <p:spPr>
          <a:xfrm>
            <a:off x="94266" y="894700"/>
            <a:ext cx="1919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2. Preprocessing</a:t>
            </a:r>
          </a:p>
        </p:txBody>
      </p:sp>
      <p:pic>
        <p:nvPicPr>
          <p:cNvPr id="28" name="Picture 4">
            <a:extLst>
              <a:ext uri="{FF2B5EF4-FFF2-40B4-BE49-F238E27FC236}">
                <a16:creationId xmlns:a16="http://schemas.microsoft.com/office/drawing/2014/main" id="{DB9E4840-A4CB-43BF-B07B-BAB30B7554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76" t="50925"/>
          <a:stretch/>
        </p:blipFill>
        <p:spPr bwMode="auto">
          <a:xfrm>
            <a:off x="4307666" y="942523"/>
            <a:ext cx="3264557" cy="2263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3B283DE-B412-4C03-97E9-CD52C1438975}"/>
              </a:ext>
            </a:extLst>
          </p:cNvPr>
          <p:cNvSpPr txBox="1"/>
          <p:nvPr/>
        </p:nvSpPr>
        <p:spPr>
          <a:xfrm>
            <a:off x="8147991" y="1265512"/>
            <a:ext cx="3976135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LightGBM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Model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사용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기본 입력 변수 시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recall : 0.01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Feature Eng.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변수 추가 시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recall : 0.27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오버샘플링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+ </a:t>
            </a:r>
            <a:r>
              <a:rPr lang="ko-KR" altLang="en-US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하이퍼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파라미터 조정 시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recall : 0.48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(1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: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0.25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/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0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: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0.75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1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: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0.5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/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0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: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0.5)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65E722C-5538-476F-A366-5A008CD60160}"/>
              </a:ext>
            </a:extLst>
          </p:cNvPr>
          <p:cNvSpPr txBox="1"/>
          <p:nvPr/>
        </p:nvSpPr>
        <p:spPr>
          <a:xfrm>
            <a:off x="8452458" y="926958"/>
            <a:ext cx="1919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3. Modeling</a:t>
            </a:r>
          </a:p>
        </p:txBody>
      </p:sp>
      <p:pic>
        <p:nvPicPr>
          <p:cNvPr id="34" name="Picture 2">
            <a:extLst>
              <a:ext uri="{FF2B5EF4-FFF2-40B4-BE49-F238E27FC236}">
                <a16:creationId xmlns:a16="http://schemas.microsoft.com/office/drawing/2014/main" id="{4E574007-23E3-42EB-8798-78734A8CC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370" y="3560588"/>
            <a:ext cx="3383148" cy="2923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화살표: 오른쪽으로 구부러짐 42">
            <a:extLst>
              <a:ext uri="{FF2B5EF4-FFF2-40B4-BE49-F238E27FC236}">
                <a16:creationId xmlns:a16="http://schemas.microsoft.com/office/drawing/2014/main" id="{6C73A258-4715-4ABB-ABE3-C31CCCC42C1B}"/>
              </a:ext>
            </a:extLst>
          </p:cNvPr>
          <p:cNvSpPr/>
          <p:nvPr/>
        </p:nvSpPr>
        <p:spPr>
          <a:xfrm>
            <a:off x="8139606" y="3750057"/>
            <a:ext cx="490715" cy="922303"/>
          </a:xfrm>
          <a:prstGeom prst="curvedRightArrow">
            <a:avLst/>
          </a:prstGeom>
          <a:solidFill>
            <a:srgbClr val="2C46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4" name="화살표: 오른쪽으로 구부러짐 43">
            <a:extLst>
              <a:ext uri="{FF2B5EF4-FFF2-40B4-BE49-F238E27FC236}">
                <a16:creationId xmlns:a16="http://schemas.microsoft.com/office/drawing/2014/main" id="{2B43CE20-324D-48BD-BAAF-0F0D22E9C270}"/>
              </a:ext>
            </a:extLst>
          </p:cNvPr>
          <p:cNvSpPr/>
          <p:nvPr/>
        </p:nvSpPr>
        <p:spPr>
          <a:xfrm>
            <a:off x="8147991" y="5007867"/>
            <a:ext cx="490715" cy="922303"/>
          </a:xfrm>
          <a:prstGeom prst="curvedRightArrow">
            <a:avLst/>
          </a:prstGeom>
          <a:solidFill>
            <a:srgbClr val="2C46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FC47368-5BF1-4684-BA02-ED33B6E3D77F}"/>
              </a:ext>
            </a:extLst>
          </p:cNvPr>
          <p:cNvSpPr txBox="1"/>
          <p:nvPr/>
        </p:nvSpPr>
        <p:spPr>
          <a:xfrm>
            <a:off x="8708884" y="2926783"/>
            <a:ext cx="28910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600" b="1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r>
              <a:rPr lang="en-US" altLang="ko-KR" sz="1400" dirty="0"/>
              <a:t>Base model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4B8286C-249E-499C-82A0-0887A2AF172C}"/>
              </a:ext>
            </a:extLst>
          </p:cNvPr>
          <p:cNvSpPr txBox="1"/>
          <p:nvPr/>
        </p:nvSpPr>
        <p:spPr>
          <a:xfrm>
            <a:off x="8708884" y="4196386"/>
            <a:ext cx="28910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600" b="1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r>
              <a:rPr lang="en-US" altLang="ko-KR" sz="1400" dirty="0"/>
              <a:t>Feature</a:t>
            </a:r>
            <a:r>
              <a:rPr lang="ko-KR" altLang="en-US" sz="1400" dirty="0"/>
              <a:t> </a:t>
            </a:r>
            <a:r>
              <a:rPr lang="en-US" altLang="ko-KR" sz="1400" dirty="0" err="1"/>
              <a:t>Eng</a:t>
            </a:r>
            <a:r>
              <a:rPr lang="ko-KR" altLang="en-US" sz="1400" dirty="0"/>
              <a:t> 변수 추가</a:t>
            </a:r>
            <a:endParaRPr lang="en-US" altLang="ko-KR" sz="14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CB2EF91-3692-45D8-B20E-5167931B1236}"/>
              </a:ext>
            </a:extLst>
          </p:cNvPr>
          <p:cNvSpPr txBox="1"/>
          <p:nvPr/>
        </p:nvSpPr>
        <p:spPr>
          <a:xfrm>
            <a:off x="8708884" y="5465588"/>
            <a:ext cx="28910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600" b="1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r>
              <a:rPr lang="ko-KR" altLang="en-US" sz="1400" dirty="0" err="1"/>
              <a:t>오버샘플링</a:t>
            </a:r>
            <a:r>
              <a:rPr lang="ko-KR" altLang="en-US" sz="1400" dirty="0"/>
              <a:t> 및 </a:t>
            </a:r>
            <a:r>
              <a:rPr lang="ko-KR" altLang="en-US" sz="1400" dirty="0" err="1"/>
              <a:t>하이퍼</a:t>
            </a:r>
            <a:r>
              <a:rPr lang="ko-KR" altLang="en-US" sz="1400" dirty="0"/>
              <a:t> 파라미터 조정</a:t>
            </a:r>
            <a:endParaRPr lang="en-US" altLang="ko-KR" sz="1400" dirty="0"/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AAEA2943-F23A-494A-AC11-7E0A8C35EAB9}"/>
              </a:ext>
            </a:extLst>
          </p:cNvPr>
          <p:cNvCxnSpPr>
            <a:cxnSpLocks/>
          </p:cNvCxnSpPr>
          <p:nvPr/>
        </p:nvCxnSpPr>
        <p:spPr>
          <a:xfrm>
            <a:off x="86360" y="782460"/>
            <a:ext cx="1201928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9594B2F5-CB1D-42EA-AB89-E83DA729FC35}"/>
              </a:ext>
            </a:extLst>
          </p:cNvPr>
          <p:cNvSpPr/>
          <p:nvPr/>
        </p:nvSpPr>
        <p:spPr>
          <a:xfrm>
            <a:off x="4600575" y="1038225"/>
            <a:ext cx="1724025" cy="21201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CDBCBFE-944E-4FF8-ACEC-50F0A7B76668}"/>
              </a:ext>
            </a:extLst>
          </p:cNvPr>
          <p:cNvSpPr/>
          <p:nvPr/>
        </p:nvSpPr>
        <p:spPr>
          <a:xfrm>
            <a:off x="9861318" y="3749942"/>
            <a:ext cx="453989" cy="2367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C846717-50FA-4DF5-A404-C18393201A28}"/>
              </a:ext>
            </a:extLst>
          </p:cNvPr>
          <p:cNvSpPr/>
          <p:nvPr/>
        </p:nvSpPr>
        <p:spPr>
          <a:xfrm>
            <a:off x="9861318" y="5000590"/>
            <a:ext cx="453989" cy="2367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4F30FEF-7F34-4923-8AD9-2C15D6012106}"/>
              </a:ext>
            </a:extLst>
          </p:cNvPr>
          <p:cNvSpPr/>
          <p:nvPr/>
        </p:nvSpPr>
        <p:spPr>
          <a:xfrm>
            <a:off x="9861317" y="6261260"/>
            <a:ext cx="453989" cy="2367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B836BE8-851E-4A8A-83B0-6E640D992537}"/>
              </a:ext>
            </a:extLst>
          </p:cNvPr>
          <p:cNvGrpSpPr/>
          <p:nvPr/>
        </p:nvGrpSpPr>
        <p:grpSpPr>
          <a:xfrm>
            <a:off x="1990775" y="122648"/>
            <a:ext cx="8210451" cy="679719"/>
            <a:chOff x="490814" y="122648"/>
            <a:chExt cx="8210451" cy="679719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E994429-2685-4D20-A2B4-A9863BE57336}"/>
                </a:ext>
              </a:extLst>
            </p:cNvPr>
            <p:cNvSpPr txBox="1"/>
            <p:nvPr/>
          </p:nvSpPr>
          <p:spPr>
            <a:xfrm>
              <a:off x="490814" y="122648"/>
              <a:ext cx="82104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브라질 </a:t>
              </a:r>
              <a:r>
                <a:rPr lang="ko-KR" altLang="en-US" sz="2000" b="1" dirty="0" err="1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이커머스</a:t>
              </a:r>
              <a:r>
                <a:rPr lang="en-US" altLang="ko-KR" sz="2000" b="1" dirty="0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ko-KR" altLang="en-US" sz="2000" b="1" dirty="0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플랫폼 고객 만족 분석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FBD1BF0-40F6-4BF4-860A-951410109AD8}"/>
                </a:ext>
              </a:extLst>
            </p:cNvPr>
            <p:cNvSpPr txBox="1"/>
            <p:nvPr/>
          </p:nvSpPr>
          <p:spPr>
            <a:xfrm>
              <a:off x="490814" y="494590"/>
              <a:ext cx="82104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고객 만족 데이터 분석을 통한 사업 개선 방향 제시 및 만족도 점수 예측 모델 개발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9514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B51B6B92-8575-4FA0-B452-0A2A8F4ACC7E}"/>
              </a:ext>
            </a:extLst>
          </p:cNvPr>
          <p:cNvSpPr txBox="1"/>
          <p:nvPr/>
        </p:nvSpPr>
        <p:spPr>
          <a:xfrm>
            <a:off x="196465" y="1842854"/>
            <a:ext cx="3851659" cy="36779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171450" indent="-1714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Logistics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기준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물류 관련 변수의 경향성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  </a:t>
            </a:r>
            <a:r>
              <a:rPr lang="en-US" altLang="ko-KR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i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)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제품 배송 기간과 고객 만족도 반비례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	  ii)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배송비 금액과 고객 만족도 반비례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	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제안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: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물류 파트너 및 인프라 확보를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통한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                    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배송 기간 단축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defTabSz="180000">
              <a:spcBef>
                <a:spcPts val="600"/>
              </a:spcBef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marL="171450" indent="-171450" defTabSz="1800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판매자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care</a:t>
            </a: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판매자 관련 변수의 경향성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  </a:t>
            </a:r>
            <a:r>
              <a:rPr lang="en-US" altLang="ko-KR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i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) 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판매자의 제품 준비 기간과 고객 만족도 반비례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  ii)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판매자가 받았던 리뷰 코멘트 길이와 반비례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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제안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: </a:t>
            </a:r>
            <a:r>
              <a:rPr lang="ko-KR" altLang="en-US" sz="1200" dirty="0" err="1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판매자별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과거 판매 데이터 중 만족도에 영향을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                    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미치는 지표를 추적 관리하여 서비스 개선이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                     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필요한 셀러를 조기에 탐지 및 관리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E9D9F2-50E9-4D15-8081-4CDBBF01161E}"/>
              </a:ext>
            </a:extLst>
          </p:cNvPr>
          <p:cNvSpPr txBox="1"/>
          <p:nvPr/>
        </p:nvSpPr>
        <p:spPr>
          <a:xfrm>
            <a:off x="1031034" y="1285225"/>
            <a:ext cx="1919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4. Suggestion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4324B3D-06B8-4321-BFC6-66020EED8082}"/>
              </a:ext>
            </a:extLst>
          </p:cNvPr>
          <p:cNvSpPr txBox="1"/>
          <p:nvPr/>
        </p:nvSpPr>
        <p:spPr>
          <a:xfrm>
            <a:off x="4048124" y="1842854"/>
            <a:ext cx="4010026" cy="22929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171450" indent="-1714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판매자 분포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	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판매 건수가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1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건인 셀러는 전체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3,095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명 중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563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명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(18.2%)</a:t>
            </a: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	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데이터 부족으로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  <a:sym typeface="Wingdings" panose="05000000000000000000" pitchFamily="2" charset="2"/>
              </a:rPr>
              <a:t>판매자 특징을 구분할 클러스터링 불가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  <a:sym typeface="Wingdings" panose="05000000000000000000" pitchFamily="2" charset="2"/>
            </a:endParaRPr>
          </a:p>
          <a:p>
            <a:pPr defTabSz="180000">
              <a:spcBef>
                <a:spcPts val="600"/>
              </a:spcBef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marL="171450" indent="-171450" defTabSz="1800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데이터 구성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- 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다양한 제품을 한 번에 구매 시에도 리뷰가 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1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건으로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  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집계되어 어떤 대상에 관한 리뷰인지 구분이 모호함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리뷰가 제품 단위로 기록되어 있다면 보다 정확한 분석이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  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가능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할 것으로 보임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highlight>
                <a:srgbClr val="FFFF00"/>
              </a:highlight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A31C0BA-916E-47F6-95FC-C6107AC8CD17}"/>
              </a:ext>
            </a:extLst>
          </p:cNvPr>
          <p:cNvSpPr txBox="1"/>
          <p:nvPr/>
        </p:nvSpPr>
        <p:spPr>
          <a:xfrm>
            <a:off x="4882693" y="1285225"/>
            <a:ext cx="1919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5. Restrictions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4B5A9E3-8E7C-4342-BDA0-0CB93896F527}"/>
              </a:ext>
            </a:extLst>
          </p:cNvPr>
          <p:cNvSpPr txBox="1"/>
          <p:nvPr/>
        </p:nvSpPr>
        <p:spPr>
          <a:xfrm>
            <a:off x="8058150" y="1842854"/>
            <a:ext cx="4010026" cy="195438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171450" indent="-1714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새로운 모델 생성 및 앙상블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추가적인 </a:t>
            </a:r>
            <a:r>
              <a:rPr lang="en-US" altLang="ko-KR" sz="1200" dirty="0" err="1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Tree_Based</a:t>
            </a: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 Model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을 생성 후 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  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앙상블을 통한 예측 성능 개선 가능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marL="171450" indent="-171450" defTabSz="18000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Feature Engineering</a:t>
            </a:r>
          </a:p>
          <a:p>
            <a:pPr defTabSz="180000">
              <a:spcBef>
                <a:spcPts val="600"/>
              </a:spcBef>
            </a:pP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-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리뷰 스코어와 상관성이 높은 추가 변수를 확보 시</a:t>
            </a:r>
            <a:b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</a:br>
            <a:r>
              <a:rPr lang="en-US" altLang="ko-KR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	   </a:t>
            </a:r>
            <a:r>
              <a:rPr lang="ko-KR" altLang="en-US" sz="1200" dirty="0">
                <a:solidFill>
                  <a:schemeClr val="tx2">
                    <a:lumMod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Malgun Gothic Semilight" panose="020B0502040204020203" pitchFamily="50" charset="-127"/>
              </a:rPr>
              <a:t>예측 성능 개선 가능</a:t>
            </a: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  <a:p>
            <a:pPr defTabSz="180000">
              <a:spcBef>
                <a:spcPts val="600"/>
              </a:spcBef>
            </a:pPr>
            <a:endParaRPr lang="en-US" altLang="ko-KR" sz="1200" dirty="0">
              <a:solidFill>
                <a:schemeClr val="tx2">
                  <a:lumMod val="75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Malgun Gothic Semilight" panose="020B0502040204020203" pitchFamily="50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2C9B087-9E8E-4CC0-9475-A2DE99728050}"/>
              </a:ext>
            </a:extLst>
          </p:cNvPr>
          <p:cNvSpPr txBox="1"/>
          <p:nvPr/>
        </p:nvSpPr>
        <p:spPr>
          <a:xfrm>
            <a:off x="8892719" y="1285225"/>
            <a:ext cx="1919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rgbClr val="002060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6. Improvement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4B20DDD-48C2-4536-BFBB-CAFC44E567AF}"/>
              </a:ext>
            </a:extLst>
          </p:cNvPr>
          <p:cNvGrpSpPr/>
          <p:nvPr/>
        </p:nvGrpSpPr>
        <p:grpSpPr>
          <a:xfrm>
            <a:off x="7286702" y="4518527"/>
            <a:ext cx="4708833" cy="2108496"/>
            <a:chOff x="7097522" y="4293737"/>
            <a:chExt cx="4708833" cy="2108496"/>
          </a:xfrm>
        </p:grpSpPr>
        <p:pic>
          <p:nvPicPr>
            <p:cNvPr id="48" name="그림 47" descr="텍스트이(가) 표시된 사진&#10;&#10;자동 생성된 설명">
              <a:extLst>
                <a:ext uri="{FF2B5EF4-FFF2-40B4-BE49-F238E27FC236}">
                  <a16:creationId xmlns:a16="http://schemas.microsoft.com/office/drawing/2014/main" id="{D033F1B5-8A82-41DD-B0A5-81B12D6A64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6036" r="16036"/>
            <a:stretch/>
          </p:blipFill>
          <p:spPr>
            <a:xfrm>
              <a:off x="7097522" y="4342832"/>
              <a:ext cx="4708833" cy="2010306"/>
            </a:xfrm>
            <a:prstGeom prst="rect">
              <a:avLst/>
            </a:prstGeom>
          </p:spPr>
        </p:pic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6A15FF7F-0C22-49C0-99F7-46BD6DB656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5736" b="82234" l="8992" r="89918">
                          <a14:foregroundMark x1="8992" y1="54822" x2="9264" y2="61929"/>
                          <a14:foregroundMark x1="37602" y1="34518" x2="35150" y2="44670"/>
                          <a14:foregroundMark x1="48501" y1="47208" x2="46866" y2="55838"/>
                          <a14:foregroundMark x1="47956" y1="25888" x2="47956" y2="25888"/>
                          <a14:foregroundMark x1="65395" y1="57868" x2="65395" y2="57868"/>
                          <a14:foregroundMark x1="80109" y1="44162" x2="79292" y2="44162"/>
                        </a14:backgroundRemoval>
                      </a14:imgEffect>
                    </a14:imgLayer>
                  </a14:imgProps>
                </a:ext>
              </a:extLst>
            </a:blip>
            <a:srcRect t="7528" b="9054"/>
            <a:stretch/>
          </p:blipFill>
          <p:spPr>
            <a:xfrm>
              <a:off x="7097523" y="4293737"/>
              <a:ext cx="4708831" cy="2108496"/>
            </a:xfrm>
            <a:prstGeom prst="rect">
              <a:avLst/>
            </a:prstGeom>
          </p:spPr>
        </p:pic>
      </p:grp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49E5D4E-74A2-4F10-9CD2-9770E5F2002A}"/>
              </a:ext>
            </a:extLst>
          </p:cNvPr>
          <p:cNvCxnSpPr>
            <a:cxnSpLocks/>
          </p:cNvCxnSpPr>
          <p:nvPr/>
        </p:nvCxnSpPr>
        <p:spPr>
          <a:xfrm>
            <a:off x="86360" y="782460"/>
            <a:ext cx="1201928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9D477AB-DA80-442C-B202-374E96034018}"/>
              </a:ext>
            </a:extLst>
          </p:cNvPr>
          <p:cNvGrpSpPr/>
          <p:nvPr/>
        </p:nvGrpSpPr>
        <p:grpSpPr>
          <a:xfrm>
            <a:off x="1990775" y="122648"/>
            <a:ext cx="8210451" cy="679719"/>
            <a:chOff x="490814" y="122648"/>
            <a:chExt cx="8210451" cy="67971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62BEE0-AE73-400B-BB97-98E5C8741DDF}"/>
                </a:ext>
              </a:extLst>
            </p:cNvPr>
            <p:cNvSpPr txBox="1"/>
            <p:nvPr/>
          </p:nvSpPr>
          <p:spPr>
            <a:xfrm>
              <a:off x="490814" y="122648"/>
              <a:ext cx="82104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브라질 </a:t>
              </a:r>
              <a:r>
                <a:rPr lang="ko-KR" altLang="en-US" sz="2000" b="1" dirty="0" err="1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이커머스</a:t>
              </a:r>
              <a:r>
                <a:rPr lang="en-US" altLang="ko-KR" sz="2000" b="1" dirty="0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 </a:t>
              </a:r>
              <a:r>
                <a:rPr lang="ko-KR" altLang="en-US" sz="2000" b="1" dirty="0">
                  <a:solidFill>
                    <a:srgbClr val="0070C0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플랫폼 고객 만족 분석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629ED77-E284-4CF4-9C8C-E441B3368847}"/>
                </a:ext>
              </a:extLst>
            </p:cNvPr>
            <p:cNvSpPr txBox="1"/>
            <p:nvPr/>
          </p:nvSpPr>
          <p:spPr>
            <a:xfrm>
              <a:off x="490814" y="494590"/>
              <a:ext cx="82104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고객 만족 데이터 분석을 통한 사업 개선 방향 제시 및 만족도 점수 예측 모델 개발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8152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3118</TotalTime>
  <Words>711</Words>
  <Application>Microsoft Office PowerPoint</Application>
  <PresentationFormat>와이드스크린</PresentationFormat>
  <Paragraphs>88</Paragraphs>
  <Slides>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Wingdings</vt:lpstr>
      <vt:lpstr>맑은 고딕</vt:lpstr>
      <vt:lpstr>Noto Sans KR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현정</dc:creator>
  <cp:lastModifiedBy>고형용</cp:lastModifiedBy>
  <cp:revision>155</cp:revision>
  <dcterms:created xsi:type="dcterms:W3CDTF">2021-03-23T06:38:15Z</dcterms:created>
  <dcterms:modified xsi:type="dcterms:W3CDTF">2021-04-05T06:44:54Z</dcterms:modified>
</cp:coreProperties>
</file>

<file path=docProps/thumbnail.jpeg>
</file>